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60" r:id="rId4"/>
    <p:sldId id="257" r:id="rId5"/>
    <p:sldId id="275" r:id="rId6"/>
    <p:sldId id="261" r:id="rId7"/>
    <p:sldId id="274" r:id="rId8"/>
    <p:sldId id="268" r:id="rId9"/>
    <p:sldId id="269" r:id="rId10"/>
    <p:sldId id="272" r:id="rId11"/>
    <p:sldId id="270" r:id="rId12"/>
    <p:sldId id="271" r:id="rId13"/>
    <p:sldId id="273" r:id="rId14"/>
    <p:sldId id="265" r:id="rId15"/>
    <p:sldId id="263" r:id="rId16"/>
    <p:sldId id="262" r:id="rId17"/>
    <p:sldId id="264" r:id="rId18"/>
    <p:sldId id="266"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28"/>
    <p:restoredTop sz="79661"/>
  </p:normalViewPr>
  <p:slideViewPr>
    <p:cSldViewPr snapToGrid="0">
      <p:cViewPr varScale="1">
        <p:scale>
          <a:sx n="78" d="100"/>
          <a:sy n="78" d="100"/>
        </p:scale>
        <p:origin x="184" y="576"/>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2C929-5B06-5142-82A2-2A83A528A222}" type="datetimeFigureOut">
              <a:rPr lang="en-US" smtClean="0"/>
              <a:t>12/11/25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FB724-9D6E-ED48-9C0C-76F8F328C147}" type="slidenum">
              <a:rPr lang="en-US" smtClean="0"/>
              <a:t>‹#›</a:t>
            </a:fld>
            <a:endParaRPr lang="en-US"/>
          </a:p>
        </p:txBody>
      </p:sp>
    </p:spTree>
    <p:extLst>
      <p:ext uri="{BB962C8B-B14F-4D97-AF65-F5344CB8AC3E}">
        <p14:creationId xmlns:p14="http://schemas.microsoft.com/office/powerpoint/2010/main" val="257198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 CLIP]</a:t>
            </a:r>
          </a:p>
          <a:p>
            <a:endParaRPr lang="en-US" dirty="0"/>
          </a:p>
          <a:p>
            <a:r>
              <a:rPr lang="en-US" dirty="0"/>
              <a:t>[BRIEF INTRO]</a:t>
            </a:r>
          </a:p>
          <a:p>
            <a:pPr marL="171450" indent="-171450">
              <a:buFont typeface="Arial" panose="020B0604020202020204" pitchFamily="34" charset="0"/>
              <a:buChar char="•"/>
            </a:pPr>
            <a:r>
              <a:rPr lang="en-US" dirty="0"/>
              <a:t>Michael York playing John the Baptist (1977, Jesus of Nazareth)</a:t>
            </a:r>
          </a:p>
          <a:p>
            <a:pPr marL="171450" indent="-171450">
              <a:buFont typeface="Arial" panose="020B0604020202020204" pitchFamily="34" charset="0"/>
              <a:buChar char="•"/>
            </a:pPr>
            <a:r>
              <a:rPr lang="en-US" dirty="0"/>
              <a:t>We can see John’s wilderness attire (like Elijah) and hear his bold, fiery message</a:t>
            </a:r>
            <a:br>
              <a:rPr lang="en-US" dirty="0"/>
            </a:br>
            <a:endParaRPr lang="en-US" dirty="0"/>
          </a:p>
          <a:p>
            <a:r>
              <a:rPr lang="en-US" dirty="0"/>
              <a:t>This Advent season we’re in a series on John the Baptist—the prophet who prepared the way for Jesus’ coming. Through his message of repentance, grace, and renewal, we’re looking at what it means to prepare our hearts for Christ’s arrival and to live as witnesses of his light. </a:t>
            </a:r>
          </a:p>
          <a:p>
            <a:endParaRPr lang="en-US" dirty="0"/>
          </a:p>
          <a:p>
            <a:r>
              <a:rPr lang="en-US" dirty="0"/>
              <a:t>Two weeks ago, we began our series with an introduction to the message and ministry of John the Baptist, and with an invitation to prepare our hearts for the coming of the Lord as we journey through Advent to Christmas. Last week we went back to the beginning of John’s story and saw God’s grace at work in the life of his parents, Zechariah and Elizabeth. And now for the third Sunday of Advent, we turn our attention to John’s prophetic call to repent, to turn around, and to change our hearts, in a message entitled…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a:t>
            </a:fld>
            <a:endParaRPr lang="en-US"/>
          </a:p>
        </p:txBody>
      </p:sp>
    </p:spTree>
    <p:extLst>
      <p:ext uri="{BB962C8B-B14F-4D97-AF65-F5344CB8AC3E}">
        <p14:creationId xmlns:p14="http://schemas.microsoft.com/office/powerpoint/2010/main" val="185886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10</a:t>
            </a:fld>
            <a:endParaRPr lang="en-US"/>
          </a:p>
        </p:txBody>
      </p:sp>
    </p:spTree>
    <p:extLst>
      <p:ext uri="{BB962C8B-B14F-4D97-AF65-F5344CB8AC3E}">
        <p14:creationId xmlns:p14="http://schemas.microsoft.com/office/powerpoint/2010/main" val="71231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11</a:t>
            </a:fld>
            <a:endParaRPr lang="en-US"/>
          </a:p>
        </p:txBody>
      </p:sp>
    </p:spTree>
    <p:extLst>
      <p:ext uri="{BB962C8B-B14F-4D97-AF65-F5344CB8AC3E}">
        <p14:creationId xmlns:p14="http://schemas.microsoft.com/office/powerpoint/2010/main" val="170678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TAKEAWAYS &amp; COMMENT BRIEFLY]</a:t>
            </a:r>
          </a:p>
          <a:p>
            <a:r>
              <a:rPr lang="en-US" b="1" dirty="0"/>
              <a:t>1. Repentance is more than confession—it is visible change.   </a:t>
            </a:r>
          </a:p>
          <a:p>
            <a:r>
              <a:rPr lang="en-US" b="1" dirty="0"/>
              <a:t>    </a:t>
            </a:r>
            <a:r>
              <a:rPr lang="en-US" b="0" dirty="0"/>
              <a:t>The Spirit wants to transform the way we live, love, speak, spend, etc.</a:t>
            </a:r>
          </a:p>
          <a:p>
            <a:r>
              <a:rPr lang="en-US" b="1" dirty="0"/>
              <a:t>2. Repentance moves toward justice, generosity, and integrity.</a:t>
            </a:r>
          </a:p>
          <a:p>
            <a:r>
              <a:rPr lang="en-US" b="1" dirty="0"/>
              <a:t>    </a:t>
            </a:r>
            <a:r>
              <a:rPr lang="en-US" b="0" dirty="0"/>
              <a:t>God is working in us when our hearts are becoming more like his own.</a:t>
            </a:r>
          </a:p>
          <a:p>
            <a:r>
              <a:rPr lang="en-US" b="1" dirty="0"/>
              <a:t>3. Repentance comes by aligning our lives with God’s Kingdom.</a:t>
            </a:r>
          </a:p>
          <a:p>
            <a:r>
              <a:rPr lang="en-US" b="1" dirty="0"/>
              <a:t>    </a:t>
            </a:r>
            <a:r>
              <a:rPr lang="en-US" b="0" dirty="0"/>
              <a:t>We prepare the way for the Lord when we make Christ the center.</a:t>
            </a:r>
          </a:p>
          <a:p>
            <a:endParaRPr lang="en-US" dirty="0"/>
          </a:p>
          <a:p>
            <a:r>
              <a:rPr lang="en-US" dirty="0"/>
              <a:t>Consider some examples of what this looks like from modern life:</a:t>
            </a:r>
          </a:p>
          <a:p>
            <a:pPr marL="171450" indent="-171450">
              <a:buFont typeface="Arial" panose="020B0604020202020204" pitchFamily="34" charset="0"/>
              <a:buChar char="•"/>
            </a:pPr>
            <a:r>
              <a:rPr lang="en-US" dirty="0"/>
              <a:t>A well-known example is Chuck Colson, once called Nixon’s “hatchet man.” After being convicted during Watergate, Colson experienced a profound conversion. He publicly confessed wrongdoing, accepted prison time, and later founded </a:t>
            </a:r>
            <a:r>
              <a:rPr lang="en-US" i="1" dirty="0"/>
              <a:t>Prison Fellowship</a:t>
            </a:r>
            <a:r>
              <a:rPr lang="en-US" dirty="0"/>
              <a:t>, devoting the rest of his life to serving people he once ignored. His actions—service, advocacy, and humility—showed the fruit of true repentance.</a:t>
            </a:r>
          </a:p>
          <a:p>
            <a:pPr marL="171450" indent="-171450">
              <a:buFont typeface="Arial" panose="020B0604020202020204" pitchFamily="34" charset="0"/>
              <a:buChar char="•"/>
            </a:pPr>
            <a:r>
              <a:rPr lang="en-US" dirty="0"/>
              <a:t>A woman in her 20s shared publicly in her church that she had lived years in alcoholism and relational manipulation. Her repentance wasn’t just an apology—she joined recovery; sought forgiveness from several people she’d hurt; changed her social environment; invited her church community into her healing. For this young lady, repentance took the form of long-term transformation, mentorship, and accountability.</a:t>
            </a:r>
          </a:p>
          <a:p>
            <a:pPr marL="171450" indent="-171450">
              <a:buFont typeface="Arial" panose="020B0604020202020204" pitchFamily="34" charset="0"/>
              <a:buChar char="•"/>
            </a:pPr>
            <a:r>
              <a:rPr lang="en-US" dirty="0"/>
              <a:t>At a youth retreat, a 16-year-old boy confessed to cheating and stealing. His repentance included: returning items, writing apology letters, paying restitution from his part-time job, and meeting regularly with an adult mentor to deepen his faith and form his character. </a:t>
            </a:r>
          </a:p>
          <a:p>
            <a:pPr marL="171450" indent="-171450">
              <a:buFont typeface="Arial" panose="020B0604020202020204" pitchFamily="34" charset="0"/>
              <a:buChar char="•"/>
            </a:pPr>
            <a:r>
              <a:rPr lang="en-US" dirty="0"/>
              <a:t>After years of a pornography addiction and emotional unfaithfulness, a husband confessed to his sins; not after being caught but after experiencing conviction. He initiated counseling, shared his struggles with a small group of guys, and committed to rebuilding trust with his wife and restoring his marriage. Repentance, in this case, was expressed through vulnerability, accountability, removing temptations, and setting boundaries.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then there was a restaurant owner in Kentucky who became a Christian in midlife and realized he was paying employees unfairly and cutting corners legally. Without being pressured by lawsuits or bad publicity, he voluntarily raised wages, paid back missing overtime, corrected tax practices, and began giving meals away on weekends. It cost him financially, but he called it “setting things right,” language that echoes a familiar story from the Gospel of Luke…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12</a:t>
            </a:fld>
            <a:endParaRPr lang="en-US"/>
          </a:p>
        </p:txBody>
      </p:sp>
    </p:spTree>
    <p:extLst>
      <p:ext uri="{BB962C8B-B14F-4D97-AF65-F5344CB8AC3E}">
        <p14:creationId xmlns:p14="http://schemas.microsoft.com/office/powerpoint/2010/main" val="425622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D32B-39B1-A493-B7A8-5CCEEB707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35B6C-24F0-AA19-1010-0FA920579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24215-F2CC-8CB9-F314-16E3003637C2}"/>
              </a:ext>
            </a:extLst>
          </p:cNvPr>
          <p:cNvSpPr>
            <a:spLocks noGrp="1"/>
          </p:cNvSpPr>
          <p:nvPr>
            <p:ph type="body" idx="1"/>
          </p:nvPr>
        </p:nvSpPr>
        <p:spPr/>
        <p:txBody>
          <a:bodyPr/>
          <a:lstStyle/>
          <a:p>
            <a:r>
              <a:rPr lang="en-US" dirty="0"/>
              <a:t>[READ LUKE 19:1-10 &amp; COMMENT]</a:t>
            </a:r>
          </a:p>
          <a:p>
            <a:endParaRPr lang="en-US" dirty="0"/>
          </a:p>
          <a:p>
            <a:r>
              <a:rPr lang="en-US" dirty="0"/>
              <a:t>Think about how Zacchaeus is a model of repentance that bears fruit:</a:t>
            </a:r>
          </a:p>
          <a:p>
            <a:pPr marL="171450" indent="-171450">
              <a:buFont typeface="Arial" panose="020B0604020202020204" pitchFamily="34" charset="0"/>
              <a:buChar char="•"/>
            </a:pPr>
            <a:r>
              <a:rPr lang="en-US" dirty="0"/>
              <a:t>He welcomes Jesus into his life.</a:t>
            </a:r>
          </a:p>
          <a:p>
            <a:pPr marL="171450" indent="-171450">
              <a:buFont typeface="Arial" panose="020B0604020202020204" pitchFamily="34" charset="0"/>
              <a:buChar char="•"/>
            </a:pPr>
            <a:r>
              <a:rPr lang="en-US" dirty="0"/>
              <a:t>He responds with joy, not mere duty.</a:t>
            </a:r>
          </a:p>
          <a:p>
            <a:pPr marL="171450" indent="-171450">
              <a:buFont typeface="Arial" panose="020B0604020202020204" pitchFamily="34" charset="0"/>
              <a:buChar char="•"/>
            </a:pPr>
            <a:r>
              <a:rPr lang="en-US" dirty="0"/>
              <a:t>He makes specific, practical changes.</a:t>
            </a:r>
          </a:p>
          <a:p>
            <a:pPr marL="171450" indent="-171450">
              <a:buFont typeface="Arial" panose="020B0604020202020204" pitchFamily="34" charset="0"/>
              <a:buChar char="•"/>
            </a:pPr>
            <a:r>
              <a:rPr lang="en-US" dirty="0"/>
              <a:t>He embraces costly obedience.</a:t>
            </a:r>
          </a:p>
          <a:p>
            <a:pPr marL="171450" indent="-171450">
              <a:buFont typeface="Arial" panose="020B0604020202020204" pitchFamily="34" charset="0"/>
              <a:buChar char="•"/>
            </a:pPr>
            <a:r>
              <a:rPr lang="en-US" dirty="0"/>
              <a:t>He actively seeks to heal past wrongs.</a:t>
            </a:r>
          </a:p>
          <a:p>
            <a:pPr marL="171450" indent="-171450">
              <a:buFont typeface="Arial" panose="020B0604020202020204" pitchFamily="34" charset="0"/>
              <a:buChar char="•"/>
            </a:pPr>
            <a:r>
              <a:rPr lang="en-US" dirty="0"/>
              <a:t>His life becomes a testimony to the saving power of Jesus.</a:t>
            </a:r>
          </a:p>
          <a:p>
            <a:endParaRPr lang="en-US" dirty="0"/>
          </a:p>
          <a:p>
            <a:r>
              <a:rPr lang="en-US" dirty="0"/>
              <a:t>My friends, Zacchaeus’s story shows that repentance is not abstract—it’s visible, relational, and transformative, touching both our hearts and our habits. And so, may we hear the call of John the Baptist—and the call of Jesus—as an invitation to welcome more of Christ and his Kingdom into our lives, so that we will know the hope, peace, joy, and love of God this Christmas.</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63C30F9C-EFD9-6762-F6F1-51BEE3D50A6D}"/>
              </a:ext>
            </a:extLst>
          </p:cNvPr>
          <p:cNvSpPr>
            <a:spLocks noGrp="1"/>
          </p:cNvSpPr>
          <p:nvPr>
            <p:ph type="sldNum" sz="quarter" idx="5"/>
          </p:nvPr>
        </p:nvSpPr>
        <p:spPr/>
        <p:txBody>
          <a:bodyPr/>
          <a:lstStyle/>
          <a:p>
            <a:fld id="{B8BFB724-9D6E-ED48-9C0C-76F8F328C147}" type="slidenum">
              <a:rPr lang="en-US" smtClean="0"/>
              <a:t>13</a:t>
            </a:fld>
            <a:endParaRPr lang="en-US"/>
          </a:p>
        </p:txBody>
      </p:sp>
    </p:spTree>
    <p:extLst>
      <p:ext uri="{BB962C8B-B14F-4D97-AF65-F5344CB8AC3E}">
        <p14:creationId xmlns:p14="http://schemas.microsoft.com/office/powerpoint/2010/main" val="2799466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14</a:t>
            </a:fld>
            <a:endParaRPr lang="en-US"/>
          </a:p>
        </p:txBody>
      </p:sp>
    </p:spTree>
    <p:extLst>
      <p:ext uri="{BB962C8B-B14F-4D97-AF65-F5344CB8AC3E}">
        <p14:creationId xmlns:p14="http://schemas.microsoft.com/office/powerpoint/2010/main" val="1649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15</a:t>
            </a:fld>
            <a:endParaRPr lang="en-US"/>
          </a:p>
        </p:txBody>
      </p:sp>
    </p:spTree>
    <p:extLst>
      <p:ext uri="{BB962C8B-B14F-4D97-AF65-F5344CB8AC3E}">
        <p14:creationId xmlns:p14="http://schemas.microsoft.com/office/powerpoint/2010/main" val="65030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16</a:t>
            </a:fld>
            <a:endParaRPr lang="en-US"/>
          </a:p>
        </p:txBody>
      </p:sp>
    </p:spTree>
    <p:extLst>
      <p:ext uri="{BB962C8B-B14F-4D97-AF65-F5344CB8AC3E}">
        <p14:creationId xmlns:p14="http://schemas.microsoft.com/office/powerpoint/2010/main" val="324364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[READ QUESTIONS &amp; COMMENT]</a:t>
            </a:r>
          </a:p>
          <a:p>
            <a:pPr marL="228600" indent="-228600">
              <a:buFont typeface="+mj-lt"/>
              <a:buAutoNum type="arabicPeriod"/>
            </a:pPr>
            <a:r>
              <a:rPr lang="en-US" dirty="0"/>
              <a:t>What specific areas of my life show evidence of genuine repentance and where do I sense God inviting deeper change?</a:t>
            </a:r>
          </a:p>
          <a:p>
            <a:pPr marL="228600" indent="-228600">
              <a:buFont typeface="+mj-lt"/>
              <a:buAutoNum type="arabicPeriod"/>
            </a:pPr>
            <a:r>
              <a:rPr lang="en-US" dirty="0"/>
              <a:t>Where do I need to practice more justice, mercy, generosity, integrity, or compassion in order to “bear fruit” in keeping with repentance?</a:t>
            </a:r>
          </a:p>
          <a:p>
            <a:pPr marL="228600" indent="-228600">
              <a:buFont typeface="+mj-lt"/>
              <a:buAutoNum type="arabicPeriod"/>
            </a:pPr>
            <a:r>
              <a:rPr lang="en-US" dirty="0"/>
              <a:t>What is one practical fruit-bearing action I can take this week to align my heart with God’s Kingdom and prepare the way for the Lord?</a:t>
            </a:r>
          </a:p>
          <a:p>
            <a:pPr marL="0" indent="0">
              <a:buNone/>
            </a:pPr>
            <a:endParaRPr lang="en-US" dirty="0"/>
          </a:p>
          <a:p>
            <a:pPr marL="0" indent="0">
              <a:buNone/>
            </a:pPr>
            <a:r>
              <a:rPr lang="en-US" dirty="0"/>
              <a:t>And to help you that, consider choosing one of these options…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17</a:t>
            </a:fld>
            <a:endParaRPr lang="en-US"/>
          </a:p>
        </p:txBody>
      </p:sp>
    </p:spTree>
    <p:extLst>
      <p:ext uri="{BB962C8B-B14F-4D97-AF65-F5344CB8AC3E}">
        <p14:creationId xmlns:p14="http://schemas.microsoft.com/office/powerpoint/2010/main" val="674680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endParaRPr lang="en-US" dirty="0"/>
          </a:p>
          <a:p>
            <a:r>
              <a:rPr lang="en-US" dirty="0"/>
              <a:t>How is the Spirit inviting you to respond? Whatever the Lord is saying to you, let’s commit to it and follow through. The goal is not perfection, but movement—one step that aligns your living with the Kingdom of God and joins your heart with the heart of Christ. This is how we prepare the way for the Lord. This is how we bear the fruit of repentance.</a:t>
            </a:r>
          </a:p>
          <a:p>
            <a:endParaRPr lang="en-US" dirty="0"/>
          </a:p>
          <a:p>
            <a:r>
              <a:rPr lang="en-US" dirty="0"/>
              <a:t>Let’s pray… [NEXT SLIDE FOR CLOSING PRAYER]</a:t>
            </a:r>
          </a:p>
        </p:txBody>
      </p:sp>
      <p:sp>
        <p:nvSpPr>
          <p:cNvPr id="4" name="Slide Number Placeholder 3"/>
          <p:cNvSpPr>
            <a:spLocks noGrp="1"/>
          </p:cNvSpPr>
          <p:nvPr>
            <p:ph type="sldNum" sz="quarter" idx="5"/>
          </p:nvPr>
        </p:nvSpPr>
        <p:spPr/>
        <p:txBody>
          <a:bodyPr/>
          <a:lstStyle/>
          <a:p>
            <a:fld id="{B8BFB724-9D6E-ED48-9C0C-76F8F328C147}" type="slidenum">
              <a:rPr lang="en-US" smtClean="0"/>
              <a:t>18</a:t>
            </a:fld>
            <a:endParaRPr lang="en-US"/>
          </a:p>
        </p:txBody>
      </p:sp>
    </p:spTree>
    <p:extLst>
      <p:ext uri="{BB962C8B-B14F-4D97-AF65-F5344CB8AC3E}">
        <p14:creationId xmlns:p14="http://schemas.microsoft.com/office/powerpoint/2010/main" val="218823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[CLOSING SONG]</a:t>
            </a:r>
          </a:p>
          <a:p>
            <a:endParaRPr lang="en-US" dirty="0"/>
          </a:p>
          <a:p>
            <a:r>
              <a:rPr lang="en-US" b="1" dirty="0"/>
              <a:t>Benediction</a:t>
            </a:r>
          </a:p>
          <a:p>
            <a:r>
              <a:rPr lang="en-US" dirty="0"/>
              <a:t>Go now as a people prepared for the Lord.</a:t>
            </a:r>
          </a:p>
          <a:p>
            <a:r>
              <a:rPr lang="en-US" dirty="0"/>
              <a:t>Walk in His grace, bear the fruit of His Spirit,</a:t>
            </a:r>
          </a:p>
          <a:p>
            <a:r>
              <a:rPr lang="en-US" dirty="0"/>
              <a:t>and shine with the light of Christ in all you do.</a:t>
            </a:r>
          </a:p>
          <a:p>
            <a:r>
              <a:rPr lang="en-US" dirty="0"/>
              <a:t>May the peace of God guard your hearts,</a:t>
            </a:r>
          </a:p>
          <a:p>
            <a:r>
              <a:rPr lang="en-US" dirty="0"/>
              <a:t>and may Christ increase in you—</a:t>
            </a:r>
          </a:p>
          <a:p>
            <a:r>
              <a:rPr lang="en-US" dirty="0"/>
              <a:t>today and always.</a:t>
            </a:r>
          </a:p>
          <a:p>
            <a:r>
              <a:rPr lang="en-US" dirty="0"/>
              <a:t>Amen.</a:t>
            </a:r>
          </a:p>
        </p:txBody>
      </p:sp>
      <p:sp>
        <p:nvSpPr>
          <p:cNvPr id="4" name="Slide Number Placeholder 3"/>
          <p:cNvSpPr>
            <a:spLocks noGrp="1"/>
          </p:cNvSpPr>
          <p:nvPr>
            <p:ph type="sldNum" sz="quarter" idx="5"/>
          </p:nvPr>
        </p:nvSpPr>
        <p:spPr/>
        <p:txBody>
          <a:bodyPr/>
          <a:lstStyle/>
          <a:p>
            <a:fld id="{B8BFB724-9D6E-ED48-9C0C-76F8F328C147}" type="slidenum">
              <a:rPr lang="en-US" smtClean="0"/>
              <a:t>19</a:t>
            </a:fld>
            <a:endParaRPr lang="en-US"/>
          </a:p>
        </p:txBody>
      </p:sp>
    </p:spTree>
    <p:extLst>
      <p:ext uri="{BB962C8B-B14F-4D97-AF65-F5344CB8AC3E}">
        <p14:creationId xmlns:p14="http://schemas.microsoft.com/office/powerpoint/2010/main" val="346514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Fruit of Repentance. </a:t>
            </a:r>
          </a:p>
          <a:p>
            <a:endParaRPr lang="en-US" b="1" dirty="0"/>
          </a:p>
          <a:p>
            <a:r>
              <a:rPr lang="en-US" b="0" dirty="0"/>
              <a:t>According to the message and ministry of John the Baptist, true repentance bears visible fruit (or evidence) and it’s demonstrated by us turning away from sin and doing good works. When we truly repent, there will be noticeable differences. And so, as we listen carefully to the words of this prophet who prepares the way for Christ, we will hear John call for ethical transformation—sharing, fairness, integrity, generosity, and justice. Because Advent is not only about waiting for the Savior but choosing to live like citizens of his kingdom now. </a:t>
            </a:r>
          </a:p>
          <a:p>
            <a:endParaRPr lang="en-US" dirty="0"/>
          </a:p>
          <a:p>
            <a:r>
              <a:rPr lang="en-US" dirty="0"/>
              <a:t>Please open your Bible to the Gospel of Matthew…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2</a:t>
            </a:fld>
            <a:endParaRPr lang="en-US"/>
          </a:p>
        </p:txBody>
      </p:sp>
    </p:spTree>
    <p:extLst>
      <p:ext uri="{BB962C8B-B14F-4D97-AF65-F5344CB8AC3E}">
        <p14:creationId xmlns:p14="http://schemas.microsoft.com/office/powerpoint/2010/main" val="418965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PEOPLE TO STAND &amp; READ MATTHEW 3:1-12 NIV]</a:t>
            </a:r>
          </a:p>
          <a:p>
            <a:r>
              <a:rPr lang="en-US" i="1" dirty="0"/>
              <a:t>This is the word of the Lord. Thanks be to God. </a:t>
            </a:r>
            <a:r>
              <a:rPr lang="en-US" dirty="0"/>
              <a:t>You may be seated.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Remember, as I said in the first week of our series…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3</a:t>
            </a:fld>
            <a:endParaRPr lang="en-US"/>
          </a:p>
        </p:txBody>
      </p:sp>
    </p:spTree>
    <p:extLst>
      <p:ext uri="{BB962C8B-B14F-4D97-AF65-F5344CB8AC3E}">
        <p14:creationId xmlns:p14="http://schemas.microsoft.com/office/powerpoint/2010/main" val="112823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an imperial messenger would go out ahead of royalty, John the Baptist sees himself as the one who is to announce the coming of the true King of Israel—the Messiah, the Son of God. In the OT book of Exodus, the wilderness is where the people of God escape to from Egypt—from oppressive empire. It’s a retreat from the hustle and bustle of society, from the idols of empire, and from the slavery of the work week without a Sabbath. And in this new exodus (symbolized by John preaching and gathering people to be baptized in the wilderness), God’s covenant people must pass through the waters of the Jordan—the waters of cleansing, purification, of surrender, and of salvation. And so, the baptism given by John symbolized God doing a new thing and preparing his people to enter the promised land and follow the way of the Messiah. </a:t>
            </a:r>
          </a:p>
          <a:p>
            <a:endParaRPr lang="en-US" dirty="0"/>
          </a:p>
          <a:p>
            <a:r>
              <a:rPr lang="en-US" dirty="0"/>
              <a:t>And John, who had some hard things to say to the religious leaders, said that the coming Messiah would baptize with fire and separate the good from the bad. What does he mean? When John says that Jesus will baptize with fire, he means that Jesus will immerse people in God’s holy presence—a presence that </a:t>
            </a:r>
            <a:r>
              <a:rPr lang="en-US" i="1" dirty="0"/>
              <a:t>purifies</a:t>
            </a:r>
            <a:r>
              <a:rPr lang="en-US" dirty="0"/>
              <a:t> the repentant and exposes and judges what is evil. And so, people need to get their hearts right, for God is on a rescue mission and is calling all people to himself. Listen to what Adam Hamiton writes in his book…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4</a:t>
            </a:fld>
            <a:endParaRPr lang="en-US"/>
          </a:p>
        </p:txBody>
      </p:sp>
    </p:spTree>
    <p:extLst>
      <p:ext uri="{BB962C8B-B14F-4D97-AF65-F5344CB8AC3E}">
        <p14:creationId xmlns:p14="http://schemas.microsoft.com/office/powerpoint/2010/main" val="396467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endParaRPr lang="en-US" dirty="0"/>
          </a:p>
          <a:p>
            <a:r>
              <a:rPr lang="en-US" dirty="0"/>
              <a:t>And what does this repentance and preparing for the Lord look like? Well, that’s what John’s original audience asked as well. Luke 3, verses 10-14, the crowds asked…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5</a:t>
            </a:fld>
            <a:endParaRPr lang="en-US"/>
          </a:p>
        </p:txBody>
      </p:sp>
    </p:spTree>
    <p:extLst>
      <p:ext uri="{BB962C8B-B14F-4D97-AF65-F5344CB8AC3E}">
        <p14:creationId xmlns:p14="http://schemas.microsoft.com/office/powerpoint/2010/main" val="163063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endParaRPr lang="en-US" dirty="0"/>
          </a:p>
          <a:p>
            <a:r>
              <a:rPr lang="en-US" dirty="0"/>
              <a:t>It’s important to understand that John’s message is new in that he is explicitly saying that the Messiah is coming, get ready! But his message is also an old one in the sense that the OT prophets before him said similar things when calling the people of God to repent. </a:t>
            </a:r>
          </a:p>
          <a:p>
            <a:endParaRPr lang="en-US" dirty="0"/>
          </a:p>
          <a:p>
            <a:r>
              <a:rPr lang="en-US" dirty="0"/>
              <a:t>For example, listen to what God said through the 8</a:t>
            </a:r>
            <a:r>
              <a:rPr lang="en-US" baseline="30000" dirty="0"/>
              <a:t>th</a:t>
            </a:r>
            <a:r>
              <a:rPr lang="en-US" dirty="0"/>
              <a:t> century prophet Amos…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6</a:t>
            </a:fld>
            <a:endParaRPr lang="en-US"/>
          </a:p>
        </p:txBody>
      </p:sp>
    </p:spTree>
    <p:extLst>
      <p:ext uri="{BB962C8B-B14F-4D97-AF65-F5344CB8AC3E}">
        <p14:creationId xmlns:p14="http://schemas.microsoft.com/office/powerpoint/2010/main" val="93251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FDFCA-AF4E-D841-9D6D-43EEAF75A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96E2A-D78A-53C2-012D-5A35CD3C1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3BCF0-9FE9-360C-8133-2C139AD66B60}"/>
              </a:ext>
            </a:extLst>
          </p:cNvPr>
          <p:cNvSpPr>
            <a:spLocks noGrp="1"/>
          </p:cNvSpPr>
          <p:nvPr>
            <p:ph type="body" idx="1"/>
          </p:nvPr>
        </p:nvSpPr>
        <p:spPr/>
        <p:txBody>
          <a:bodyPr/>
          <a:lstStyle/>
          <a:p>
            <a:r>
              <a:rPr lang="en-US" dirty="0"/>
              <a:t>[READ &amp; COMMENT]</a:t>
            </a:r>
          </a:p>
          <a:p>
            <a:r>
              <a:rPr lang="en-US" dirty="0"/>
              <a:t>Now, keep in mind that Amos prophesied during a period of political stability, economic prosperity, territorial expansion, and military strength. From the outside, everything looked blessed. The nation assumed God was pleased with them because life was comfortable and successful. But underneath the prosperity, the nation was rotting.</a:t>
            </a:r>
          </a:p>
          <a:p>
            <a:endParaRPr lang="en-US" dirty="0"/>
          </a:p>
          <a:p>
            <a:r>
              <a:rPr lang="en-US" dirty="0"/>
              <a:t>And so, in Amos 5:21–24, God rejects Israel’s worship because their society was filled with injustice, the powerful exploited the poor, the courts were corrupt, their religious practices masked moral decay, they confused prosperity with divine approval, and they worshiped God with their lips while violating His covenant with their lives. The passage isn’t about God not desiring our worship—it’s about covenant faithfulness—it’s a radical call to integrate justice and righteousness (i.e., how we love God and our neighbor) into the life of the community.</a:t>
            </a:r>
          </a:p>
          <a:p>
            <a:endParaRPr lang="en-US" dirty="0"/>
          </a:p>
          <a:p>
            <a:r>
              <a:rPr lang="en-US" dirty="0"/>
              <a:t>And then there’s the prophet Micah, who ministered in the late 8th century BC during a time of national anxiety, corruption, and looming judgment. He wrote these familiar words… [NEXT SLIDE]</a:t>
            </a:r>
          </a:p>
        </p:txBody>
      </p:sp>
      <p:sp>
        <p:nvSpPr>
          <p:cNvPr id="4" name="Slide Number Placeholder 3">
            <a:extLst>
              <a:ext uri="{FF2B5EF4-FFF2-40B4-BE49-F238E27FC236}">
                <a16:creationId xmlns:a16="http://schemas.microsoft.com/office/drawing/2014/main" id="{B9E70FDC-E6A9-F083-004E-E06F787486BA}"/>
              </a:ext>
            </a:extLst>
          </p:cNvPr>
          <p:cNvSpPr>
            <a:spLocks noGrp="1"/>
          </p:cNvSpPr>
          <p:nvPr>
            <p:ph type="sldNum" sz="quarter" idx="5"/>
          </p:nvPr>
        </p:nvSpPr>
        <p:spPr/>
        <p:txBody>
          <a:bodyPr/>
          <a:lstStyle/>
          <a:p>
            <a:fld id="{B8BFB724-9D6E-ED48-9C0C-76F8F328C147}" type="slidenum">
              <a:rPr lang="en-US" smtClean="0"/>
              <a:t>7</a:t>
            </a:fld>
            <a:endParaRPr lang="en-US"/>
          </a:p>
        </p:txBody>
      </p:sp>
    </p:spTree>
    <p:extLst>
      <p:ext uri="{BB962C8B-B14F-4D97-AF65-F5344CB8AC3E}">
        <p14:creationId xmlns:p14="http://schemas.microsoft.com/office/powerpoint/2010/main" val="1910565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r>
              <a:rPr lang="en-US" dirty="0"/>
              <a:t>Micah 6:8 arises from a time of political turmoil, social injustice, economic exploitation, and superficial spirituality; it is God’s call for His people to return to covenant faithfulness through justice, mercy, and humble obedience—virtues they had abandoned. And like Amos, the prophet Micah exposed Israel and Judah for trusting in ritual performance rather than covenant obedience. So, Micah is saying, what God really wants is for you to: </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Act justly</a:t>
            </a:r>
            <a:r>
              <a:rPr lang="en-US" sz="1200" b="0" i="0" u="none" strike="noStrike" kern="1200" dirty="0">
                <a:solidFill>
                  <a:schemeClr val="tx1"/>
                </a:solidFill>
                <a:effectLst/>
                <a:latin typeface="+mn-lt"/>
                <a:ea typeface="+mn-ea"/>
                <a:cs typeface="+mn-cs"/>
              </a:rPr>
              <a:t> - live with equity, fairness, honesty; protect the vulnerable.</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Love mercy</a:t>
            </a:r>
            <a:r>
              <a:rPr lang="en-US" sz="1200" b="0" i="0" u="none" strike="noStrike" kern="1200" dirty="0">
                <a:solidFill>
                  <a:schemeClr val="tx1"/>
                </a:solidFill>
                <a:effectLst/>
                <a:latin typeface="+mn-lt"/>
                <a:ea typeface="+mn-ea"/>
                <a:cs typeface="+mn-cs"/>
              </a:rPr>
              <a:t> - practice forgiveness and reflect God’s grace and love.</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Walk humbly with your God</a:t>
            </a:r>
            <a:r>
              <a:rPr lang="en-US" sz="1200" b="0" i="0" u="none" strike="noStrike" kern="1200" dirty="0">
                <a:solidFill>
                  <a:schemeClr val="tx1"/>
                </a:solidFill>
                <a:effectLst/>
                <a:latin typeface="+mn-lt"/>
                <a:ea typeface="+mn-ea"/>
                <a:cs typeface="+mn-cs"/>
              </a:rPr>
              <a:t> - live dependently, faithfully, and obediently before God.</a:t>
            </a:r>
          </a:p>
          <a:p>
            <a:endParaRPr lang="en-US" sz="1200" b="0" i="0" u="none" strike="noStrike" kern="1200" dirty="0">
              <a:solidFill>
                <a:schemeClr val="tx1"/>
              </a:solidFill>
              <a:effectLst/>
              <a:latin typeface="+mn-lt"/>
              <a:ea typeface="+mn-ea"/>
              <a:cs typeface="+mn-cs"/>
            </a:endParaRPr>
          </a:p>
          <a:p>
            <a:r>
              <a:rPr lang="en-US" dirty="0"/>
              <a:t>It’s a call to return to the heart of Israel’s identity as God’s people. And while Micah proclaimed God’s judgment on the idolatry, injustice, and spiritual apathy of God’s people, he also promised a coming shepherd-king (Micah 5:2–4), a future restoration, and a remnant who returns to covenant faithfulness. Therefore, Micah 6:8 stands at the hinge of judgment and hope, summarizing what God desires from His people. And this is what John the Baptist is evoking in their memory and calling us to do today, as we prepare the way for the Lord. </a:t>
            </a:r>
          </a:p>
          <a:p>
            <a:endParaRPr lang="en-US" dirty="0"/>
          </a:p>
          <a:p>
            <a:r>
              <a:rPr lang="en-US" dirty="0"/>
              <a:t>Let’s sum up this message of repentance like this…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8</a:t>
            </a:fld>
            <a:endParaRPr lang="en-US"/>
          </a:p>
        </p:txBody>
      </p:sp>
    </p:spTree>
    <p:extLst>
      <p:ext uri="{BB962C8B-B14F-4D97-AF65-F5344CB8AC3E}">
        <p14:creationId xmlns:p14="http://schemas.microsoft.com/office/powerpoint/2010/main" val="206881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9</a:t>
            </a:fld>
            <a:endParaRPr lang="en-US"/>
          </a:p>
        </p:txBody>
      </p:sp>
    </p:spTree>
    <p:extLst>
      <p:ext uri="{BB962C8B-B14F-4D97-AF65-F5344CB8AC3E}">
        <p14:creationId xmlns:p14="http://schemas.microsoft.com/office/powerpoint/2010/main" val="22819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28A3-F22D-6613-6749-9E94BF445B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9CEB52-AFD2-79DD-5D92-A552CF40D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F4F22-5961-4C1D-6CD1-BC86901C1923}"/>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5" name="Footer Placeholder 4">
            <a:extLst>
              <a:ext uri="{FF2B5EF4-FFF2-40B4-BE49-F238E27FC236}">
                <a16:creationId xmlns:a16="http://schemas.microsoft.com/office/drawing/2014/main" id="{21FE00CA-8A4F-8ED1-34D8-F35D8A24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42C2-6418-2755-C237-1F0BB05DBE09}"/>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04485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BDFB-4850-AA20-56B4-26B7B9B889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9C220-76A7-9402-4CF0-F6262C2C7D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BDD66-873E-DC5E-0EBD-638C7A6149DE}"/>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5" name="Footer Placeholder 4">
            <a:extLst>
              <a:ext uri="{FF2B5EF4-FFF2-40B4-BE49-F238E27FC236}">
                <a16:creationId xmlns:a16="http://schemas.microsoft.com/office/drawing/2014/main" id="{45989AB9-E4F9-2A61-2F31-179111D92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587B6-350C-8D5F-34B1-04C743E95772}"/>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4956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ED3A8-42E2-901B-A8BD-F24AB38DD7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859F2-86CB-5E7A-6DEA-D380F51DA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6016F-F928-ADB6-2455-CB08C35DE3DA}"/>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5" name="Footer Placeholder 4">
            <a:extLst>
              <a:ext uri="{FF2B5EF4-FFF2-40B4-BE49-F238E27FC236}">
                <a16:creationId xmlns:a16="http://schemas.microsoft.com/office/drawing/2014/main" id="{01F606D6-B469-29B5-432C-DCF3E5217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08244-A759-2975-0DFE-805D44624A6B}"/>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57599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66A2-B098-997B-1222-F1E5672B0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88528-7C6C-FC0B-E8D1-496F511B6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2378-69A0-DC5B-68B2-F902DDCACBA0}"/>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5" name="Footer Placeholder 4">
            <a:extLst>
              <a:ext uri="{FF2B5EF4-FFF2-40B4-BE49-F238E27FC236}">
                <a16:creationId xmlns:a16="http://schemas.microsoft.com/office/drawing/2014/main" id="{E11D776E-EDFB-B90D-6163-DA4B9D00A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35A0F-90A6-5971-0DD0-58D11F4C073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24587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846A-9F04-5198-6869-09537394D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EEC5F-D343-0DFB-FB94-4995336135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DBD01-461E-7D3C-3DA9-A2504464832A}"/>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5" name="Footer Placeholder 4">
            <a:extLst>
              <a:ext uri="{FF2B5EF4-FFF2-40B4-BE49-F238E27FC236}">
                <a16:creationId xmlns:a16="http://schemas.microsoft.com/office/drawing/2014/main" id="{C017DD88-A2A9-EF01-68FD-9507BECF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86E32-AA22-0DB1-859B-0FDE742CBF2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87977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6635-9332-C653-9C2C-901F2E881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E78AB-A8C8-16A0-235A-F0518754AC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63002-0208-BBFE-87A4-899F91665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07B35-DD7D-3751-8DDA-E57B5F6C6187}"/>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6" name="Footer Placeholder 5">
            <a:extLst>
              <a:ext uri="{FF2B5EF4-FFF2-40B4-BE49-F238E27FC236}">
                <a16:creationId xmlns:a16="http://schemas.microsoft.com/office/drawing/2014/main" id="{585E31FE-D624-67B5-B557-CC5DCDEB7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BEB6E-AB3E-E0C2-9007-E1BA5B69DB7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39713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9776-61D7-39F8-3DA5-8C58316D91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CC412C-FAA1-4A56-8654-21DB54017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6B557-A581-302A-56E5-5910C4F858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1EADA7-5A73-F006-3A32-EAE914256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8D12A-633C-23BF-1884-3B5576D2C1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245944-69BD-6D27-C84A-A36A20740554}"/>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8" name="Footer Placeholder 7">
            <a:extLst>
              <a:ext uri="{FF2B5EF4-FFF2-40B4-BE49-F238E27FC236}">
                <a16:creationId xmlns:a16="http://schemas.microsoft.com/office/drawing/2014/main" id="{DF5CDC82-16C2-19F5-9E16-0F5062890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76D6A-3D1A-FE0A-B65E-4D1709A1D75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71426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1EB5-F381-15D0-1BDE-05940D3C4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3016C-19DE-BC7E-062D-09F34C6B4B9A}"/>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4" name="Footer Placeholder 3">
            <a:extLst>
              <a:ext uri="{FF2B5EF4-FFF2-40B4-BE49-F238E27FC236}">
                <a16:creationId xmlns:a16="http://schemas.microsoft.com/office/drawing/2014/main" id="{78DEC34F-8AD2-C28F-7097-A9AC5D2F5F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DDD37-4B21-0C40-4F6B-084ED0D210AF}"/>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2721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B2FA8-C53E-88EB-9BDC-61212441E3B0}"/>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3" name="Footer Placeholder 2">
            <a:extLst>
              <a:ext uri="{FF2B5EF4-FFF2-40B4-BE49-F238E27FC236}">
                <a16:creationId xmlns:a16="http://schemas.microsoft.com/office/drawing/2014/main" id="{F49DBD27-09C7-DB97-774F-C8F8233E45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62771-6159-10F9-574D-AB61581DB2FE}"/>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1413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C967-E217-A5A0-188A-109EC54F5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76A95-B9A4-79F1-99AF-AFC8841A6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800D2B-BF5E-B229-62F7-5B42289CA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E3BBB-A36F-3A36-05D9-CF62E99FACA9}"/>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6" name="Footer Placeholder 5">
            <a:extLst>
              <a:ext uri="{FF2B5EF4-FFF2-40B4-BE49-F238E27FC236}">
                <a16:creationId xmlns:a16="http://schemas.microsoft.com/office/drawing/2014/main" id="{1E7A9C2D-549D-03A5-945F-02A9C18F2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39CAF-E23C-A7AA-3D96-82A7540F4E1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90509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A24B-CA0D-9BB5-F074-AD1299EAD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50E0F-1EDB-B0C4-2D9E-D77D9ECC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26FE3-9E8C-25DB-5E86-08F613DC4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273DC-D82D-EB76-D988-D84F03BFE59D}"/>
              </a:ext>
            </a:extLst>
          </p:cNvPr>
          <p:cNvSpPr>
            <a:spLocks noGrp="1"/>
          </p:cNvSpPr>
          <p:nvPr>
            <p:ph type="dt" sz="half" idx="10"/>
          </p:nvPr>
        </p:nvSpPr>
        <p:spPr/>
        <p:txBody>
          <a:bodyPr/>
          <a:lstStyle/>
          <a:p>
            <a:fld id="{EE2F7A0E-E7C7-CF4F-BE83-EDB0CED0567E}" type="datetimeFigureOut">
              <a:rPr lang="en-US" smtClean="0"/>
              <a:t>12/11/25</a:t>
            </a:fld>
            <a:endParaRPr lang="en-US"/>
          </a:p>
        </p:txBody>
      </p:sp>
      <p:sp>
        <p:nvSpPr>
          <p:cNvPr id="6" name="Footer Placeholder 5">
            <a:extLst>
              <a:ext uri="{FF2B5EF4-FFF2-40B4-BE49-F238E27FC236}">
                <a16:creationId xmlns:a16="http://schemas.microsoft.com/office/drawing/2014/main" id="{ED1C4900-ABBA-17AC-9B4D-D08508294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4D603-503D-9911-F289-18703A113F3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31860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3C0A-3379-8A24-1C13-C95A673D8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A49D3A-32AC-044F-4AFC-97793CE13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3F11E-2D4D-0A54-8C8E-47E7FFBAC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2F7A0E-E7C7-CF4F-BE83-EDB0CED0567E}" type="datetimeFigureOut">
              <a:rPr lang="en-US" smtClean="0"/>
              <a:t>12/11/25</a:t>
            </a:fld>
            <a:endParaRPr lang="en-US"/>
          </a:p>
        </p:txBody>
      </p:sp>
      <p:sp>
        <p:nvSpPr>
          <p:cNvPr id="5" name="Footer Placeholder 4">
            <a:extLst>
              <a:ext uri="{FF2B5EF4-FFF2-40B4-BE49-F238E27FC236}">
                <a16:creationId xmlns:a16="http://schemas.microsoft.com/office/drawing/2014/main" id="{19FDDCD7-68CE-AD5B-B09D-6436D9142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F943DD-9058-00F0-BE60-23FCD4E70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E7288C-A06B-C84E-BA03-37AA912F8F1E}" type="slidenum">
              <a:rPr lang="en-US" smtClean="0"/>
              <a:t>‹#›</a:t>
            </a:fld>
            <a:endParaRPr lang="en-US"/>
          </a:p>
        </p:txBody>
      </p:sp>
    </p:spTree>
    <p:extLst>
      <p:ext uri="{BB962C8B-B14F-4D97-AF65-F5344CB8AC3E}">
        <p14:creationId xmlns:p14="http://schemas.microsoft.com/office/powerpoint/2010/main" val="315540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gold rectangular sign&#10;&#10;AI-generated content may be incorrect.">
            <a:extLst>
              <a:ext uri="{FF2B5EF4-FFF2-40B4-BE49-F238E27FC236}">
                <a16:creationId xmlns:a16="http://schemas.microsoft.com/office/drawing/2014/main" id="{B7C6D7DA-7375-AE1A-E6D0-214CBDDEC7C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692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A12C0A-16AC-AD52-BFA4-9279EE4E0A1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B39533BB-CDDA-C0AA-0914-785091CA8F0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352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AFC22A-9189-FCDC-5A7F-345FBBE4777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E66CDF4F-F0FC-88D9-83AA-816D0D8371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5615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01985D-A251-89E1-3AF3-AB50401227C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BF56BB60-B931-B6AD-C307-33D26BAC050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361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21D37A-D442-5492-1842-C06426356EB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ok with white text&#10;&#10;AI-generated content may be incorrect.">
            <a:extLst>
              <a:ext uri="{FF2B5EF4-FFF2-40B4-BE49-F238E27FC236}">
                <a16:creationId xmlns:a16="http://schemas.microsoft.com/office/drawing/2014/main" id="{8E962C81-9AFE-54F4-0EEB-2139524E613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6575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3C3D07-A61A-71AF-CD0F-009A7DBCFE2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7E3B2B03-1B4B-A3BD-B53F-6427C85E88C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245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037F3E-2AD4-B8B9-E348-11AA9BD1B56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3ED39F6B-44AD-D44C-5EBD-9C5522820CD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930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56F6B3-FD94-E69F-2681-DEF87B7717E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B81A3139-3DF5-4806-8215-65E051061EA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593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155EAF-5007-342F-36E3-1181EF02078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EC1CD878-6122-9579-5B16-14F4D184780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0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D4B1FA-E36F-27FF-E589-2D43288BC13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896AE472-EB82-5CF7-677A-F9241376CB8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3113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DF5C3-F53A-0BA1-8377-C5D621011D0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EDDD50DD-B2FA-D0A1-F080-33DBE2DE71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52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1F2C30-4721-37E1-1B6B-5149D23120E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gold text on a green background&#10;&#10;AI-generated content may be incorrect.">
            <a:extLst>
              <a:ext uri="{FF2B5EF4-FFF2-40B4-BE49-F238E27FC236}">
                <a16:creationId xmlns:a16="http://schemas.microsoft.com/office/drawing/2014/main" id="{E97AD24F-9F05-2B6E-312E-61686A9375B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369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2B995F-CEC5-50DE-99D1-A964E3789DC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ok cover with white text&#10;&#10;AI-generated content may be incorrect.">
            <a:extLst>
              <a:ext uri="{FF2B5EF4-FFF2-40B4-BE49-F238E27FC236}">
                <a16:creationId xmlns:a16="http://schemas.microsoft.com/office/drawing/2014/main" id="{15DAE3A5-2FD7-79B7-A33A-5FD9C8F13C4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198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EBBF7D-5D2A-B17D-CC51-4D7AD9BF8DB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gathered around a person&#10;&#10;AI-generated content may be incorrect.">
            <a:extLst>
              <a:ext uri="{FF2B5EF4-FFF2-40B4-BE49-F238E27FC236}">
                <a16:creationId xmlns:a16="http://schemas.microsoft.com/office/drawing/2014/main" id="{C56BC05F-27AB-5671-1C77-17CF7A8FA6C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554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on a green surface&#10;&#10;AI-generated content may be incorrect.">
            <a:extLst>
              <a:ext uri="{FF2B5EF4-FFF2-40B4-BE49-F238E27FC236}">
                <a16:creationId xmlns:a16="http://schemas.microsoft.com/office/drawing/2014/main" id="{B2720D73-50B0-CC38-AF56-613BEE304C1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46482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A788BA-EF6E-E9BE-7651-AF080ACAA7E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green background&#10;&#10;AI-generated content may be incorrect.">
            <a:extLst>
              <a:ext uri="{FF2B5EF4-FFF2-40B4-BE49-F238E27FC236}">
                <a16:creationId xmlns:a16="http://schemas.microsoft.com/office/drawing/2014/main" id="{B22AD780-0E5E-7CF3-5243-30E109816E2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9080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C3C5ACD-91B2-FC38-CE26-BE58407B7E7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9C151AA8-0756-824A-2C41-A87F04171E2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20071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C762DF-E697-E74E-5831-8C433F425F7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3A8F9500-0CBD-E824-8043-6A09C3B3DFA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290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489474-D8F0-9BDD-9736-8BDB4C7C1BD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83961434-E7DC-E57E-B1B8-09AD5B1FF17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6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9145</TotalTime>
  <Words>2138</Words>
  <Application>Microsoft Macintosh PowerPoint</Application>
  <PresentationFormat>Widescreen</PresentationFormat>
  <Paragraphs>113</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171</cp:revision>
  <cp:lastPrinted>2025-12-12T15:42:03Z</cp:lastPrinted>
  <dcterms:created xsi:type="dcterms:W3CDTF">2025-11-21T13:39:51Z</dcterms:created>
  <dcterms:modified xsi:type="dcterms:W3CDTF">2025-12-12T15:55:53Z</dcterms:modified>
</cp:coreProperties>
</file>